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8" r:id="rId2"/>
    <p:sldId id="261" r:id="rId3"/>
    <p:sldId id="325" r:id="rId4"/>
    <p:sldId id="326" r:id="rId5"/>
    <p:sldId id="327" r:id="rId6"/>
    <p:sldId id="315" r:id="rId7"/>
    <p:sldId id="270" r:id="rId8"/>
    <p:sldId id="263" r:id="rId9"/>
    <p:sldId id="264" r:id="rId10"/>
    <p:sldId id="299" r:id="rId11"/>
    <p:sldId id="287" r:id="rId1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4280"/>
  </p:normalViewPr>
  <p:slideViewPr>
    <p:cSldViewPr>
      <p:cViewPr varScale="1">
        <p:scale>
          <a:sx n="110" d="100"/>
          <a:sy n="110" d="100"/>
        </p:scale>
        <p:origin x="20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AE617-8635-47BB-A8FE-FCDA1DAE4EB0}" type="datetimeFigureOut">
              <a:rPr lang="nb-NO" smtClean="0"/>
              <a:pPr/>
              <a:t>29.11.2016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DB439-F8B4-4188-9593-CD2B2B82134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257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439-F8B4-4188-9593-CD2B2B821344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822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439-F8B4-4188-9593-CD2B2B821344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518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439-F8B4-4188-9593-CD2B2B821344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05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439-F8B4-4188-9593-CD2B2B821344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88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36AA-5B3B-3B49-8BCA-725B6506155A}" type="datetime1">
              <a:rPr lang="nb-NO" smtClean="0"/>
              <a:t>29.11.2016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MERKURIUS Stein Knudsen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C43A-C1BE-4CB3-B7F2-F554CAF05F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425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1881-6C41-5B48-8D15-02BA30911AB8}" type="datetime1">
              <a:rPr lang="nb-NO" smtClean="0"/>
              <a:t>29.11.2016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MERKURIUS Stein Knudsen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C43A-C1BE-4CB3-B7F2-F554CAF05F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130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E21-ECE9-9A45-9A15-B93F9F8790A4}" type="datetime1">
              <a:rPr lang="nb-NO" smtClean="0"/>
              <a:t>29.11.2016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MERKURIUS Stein Knudsen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C43A-C1BE-4CB3-B7F2-F554CAF05F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832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525-D2C6-9046-A5C2-AC67A8B7504A}" type="datetime1">
              <a:rPr lang="nb-NO" smtClean="0"/>
              <a:t>29.11.2016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MERKURIUS Stein Knudsen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C43A-C1BE-4CB3-B7F2-F554CAF05F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091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0AD8-D030-814A-B185-3FDBDCCC0F25}" type="datetime1">
              <a:rPr lang="nb-NO" smtClean="0"/>
              <a:t>29.11.2016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MERKURIUS Stein Knudsen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C43A-C1BE-4CB3-B7F2-F554CAF05F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675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DFDE-AEEF-8943-A3F0-D55F66FD62F6}" type="datetime1">
              <a:rPr lang="nb-NO" smtClean="0"/>
              <a:t>29.11.2016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MERKURIUS Stein Knudsen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C43A-C1BE-4CB3-B7F2-F554CAF05F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656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6483-3134-374D-90CD-852738AA7FF2}" type="datetime1">
              <a:rPr lang="nb-NO" smtClean="0"/>
              <a:t>29.11.2016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MERKURIUS Stein Knudsen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C43A-C1BE-4CB3-B7F2-F554CAF05F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066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B71B-C4A2-824F-94FB-A6550BDFA091}" type="datetime1">
              <a:rPr lang="nb-NO" smtClean="0"/>
              <a:t>29.11.2016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MERKURIUS Stein Knudsen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C43A-C1BE-4CB3-B7F2-F554CAF05F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742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15C0-D369-934E-9925-14FADC18C28E}" type="datetime1">
              <a:rPr lang="nb-NO" smtClean="0"/>
              <a:t>29.11.2016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MERKURIUS Stein Knudsen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C43A-C1BE-4CB3-B7F2-F554CAF05F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01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77D5-6E07-2542-89F5-A85AB8B2A21B}" type="datetime1">
              <a:rPr lang="nb-NO" smtClean="0"/>
              <a:t>29.11.2016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MERKURIUS Stein Knudsen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C43A-C1BE-4CB3-B7F2-F554CAF05F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733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4AB6-B4BF-C443-AD61-9969BF7E9CE9}" type="datetime1">
              <a:rPr lang="nb-NO" smtClean="0"/>
              <a:t>29.11.2016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MERKURIUS Stein Knudsen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C43A-C1BE-4CB3-B7F2-F554CAF05F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115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72402-536D-5F4A-9516-CECF2D8CA15A}" type="datetime1">
              <a:rPr lang="nb-NO" smtClean="0"/>
              <a:t>29.11.2016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MERKURIUS Stein Knudsen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C43A-C1BE-4CB3-B7F2-F554CAF05F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048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Stein Knudsen og Erik Andreassen</a:t>
            </a:r>
            <a:br>
              <a:rPr lang="cs-CZ" dirty="0" smtClean="0"/>
            </a:br>
            <a:r>
              <a:rPr lang="cs-CZ" dirty="0" smtClean="0"/>
              <a:t>15.9.2016</a:t>
            </a:r>
            <a:br>
              <a:rPr lang="cs-CZ" dirty="0" smtClean="0"/>
            </a:br>
            <a:r>
              <a:rPr lang="cs-CZ" dirty="0" smtClean="0"/>
              <a:t>ATV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0169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Tanker</a:t>
            </a:r>
            <a:r>
              <a:rPr lang="cs-CZ" sz="3200" dirty="0" smtClean="0"/>
              <a:t> </a:t>
            </a:r>
            <a:r>
              <a:rPr lang="cs-CZ" sz="3200" dirty="0" smtClean="0">
                <a:solidFill>
                  <a:schemeClr val="bg2">
                    <a:lumMod val="50000"/>
                  </a:schemeClr>
                </a:solidFill>
              </a:rPr>
              <a:t>Myšlenky</a:t>
            </a:r>
            <a:br>
              <a:rPr lang="cs-CZ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sz="3200" dirty="0" smtClean="0">
                <a:solidFill>
                  <a:schemeClr val="bg2">
                    <a:lumMod val="50000"/>
                  </a:schemeClr>
                </a:solidFill>
              </a:rPr>
              <a:t>- závěrem</a:t>
            </a:r>
            <a:endParaRPr lang="nb-NO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nb-NO" dirty="0" smtClean="0"/>
              <a:t>Hvordan forholder barnevernet seg til den økende mengde av bekymringsmeldinger?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Jak zvládá OSPOD stále se zvyšující počet ohlášení obav o dítě. 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nb-NO" dirty="0" smtClean="0"/>
              <a:t>Hvilke hjelpetiltak er det i kommunene/ fylket/ staten når barn/ familier/ skoler/ helsesøstre avdekker vold i familien?</a:t>
            </a:r>
            <a:r>
              <a:rPr lang="cs-CZ" dirty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Jak zvládá kraj/město/rodina/škola/pomáhající profese zjištění, že dítě je vystaveno násilí v rodině? 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nb-NO" dirty="0" smtClean="0"/>
              <a:t>Hva skjedde for barnas del etter at turneen/ besøket var over?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Co bylo s dětmi po našem ‚turné‘? 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nb-NO" dirty="0" smtClean="0"/>
              <a:t>Hva tenker helsesøstrene etter turneen?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Jaké to bylo pro spec. zdravotní sestry/bratry, se kterými jsme spolupracovali? 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nb-NO" dirty="0" smtClean="0"/>
              <a:t>Hva kan familievernet gjøre for disse barna/ familiene?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Co může udělat rodinné centrum pro tyto rodiny? 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nb-NO" dirty="0" smtClean="0"/>
              <a:t>Hvordan stiller vi oss til ”barn som angivere” i familien?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Jak přistupujeme k otázce – děti – jako ti, kteří ohlašují násilí v rodině? </a:t>
            </a:r>
            <a:endParaRPr lang="nb-NO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310"/>
            <a:ext cx="8208912" cy="6723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3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SINNA </a:t>
            </a:r>
            <a:r>
              <a:rPr lang="nb-NO" dirty="0" smtClean="0"/>
              <a:t>MANN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ZUŘIVEC</a:t>
            </a:r>
            <a:endParaRPr lang="nb-N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smtClean="0"/>
              <a:t>11000 barn. </a:t>
            </a:r>
            <a:r>
              <a:rPr lang="nb-NO" dirty="0" smtClean="0">
                <a:solidFill>
                  <a:schemeClr val="bg2">
                    <a:lumMod val="50000"/>
                  </a:schemeClr>
                </a:solidFill>
              </a:rPr>
              <a:t>11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000dětí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470 kom og fortalte om voldsepisoder.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470 se svěřilo, že je vystaveno násilí.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95 skoler, 426 klasser.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95 škol, 426 tříd.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Ingen visning siste time eller fredager.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Promítnutí filmu jsme neplánovali na poslední hodinu a také ne na pátek.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Åpning for samtale etter siste visning. Sammen med helsesøster eller sosiallærer.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Možnost rozhovoru s dětmi po promítnutí filmu spolu se zdravotní sestrou/sociální pracovnicí/pracovníkem</a:t>
            </a:r>
            <a:endParaRPr lang="nb-NO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038600" cy="4248472"/>
          </a:xfrm>
        </p:spPr>
      </p:pic>
    </p:spTree>
    <p:extLst>
      <p:ext uri="{BB962C8B-B14F-4D97-AF65-F5344CB8AC3E}">
        <p14:creationId xmlns:p14="http://schemas.microsoft.com/office/powerpoint/2010/main" val="11517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FORARBEID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PŘÍPRAVA</a:t>
            </a:r>
            <a:endParaRPr lang="nb-N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Helsesøstre.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Spec.zdravotní sestry/bratři</a:t>
            </a:r>
            <a:r>
              <a:rPr lang="cs-CZ" dirty="0" smtClean="0"/>
              <a:t>.</a:t>
            </a:r>
            <a:endParaRPr lang="nb-NO" dirty="0" smtClean="0"/>
          </a:p>
          <a:p>
            <a:r>
              <a:rPr lang="nb-NO" dirty="0" smtClean="0"/>
              <a:t>Etatsleder.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Ředitel/ka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Skoleledelse.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Vedení školy.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Barnevern. Informert og invitert.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OSPOD – pozván a informován.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Lærermøter.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Setkání s učiteli.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Foreldremøter.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Setkání s rodiči.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Brev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Dopis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nb-NO" dirty="0" smtClean="0"/>
              <a:t>Lærere.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Učitelům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nb-NO" dirty="0" smtClean="0"/>
              <a:t>Foreldre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Rodičům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nb-NO" dirty="0" smtClean="0"/>
              <a:t>Barn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Dětem</a:t>
            </a:r>
            <a:endParaRPr lang="nb-NO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5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PRAKTISK GJENNOMFØRING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plán</a:t>
            </a:r>
            <a:endParaRPr lang="nb-N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Vi kommer ”før tiden”.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Přicházíme s časovým předstihem.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Hvordan barn kommer inn i rommet?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Jak přicházejí děti do třídy?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Hva forbinder dere med VOLD?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Co si představí pod pojmem NÁSILÍ? 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Ulike voldsformer. Hva ser dere?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Různé formy násilí. Které znáte?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Sinna Mann.</a:t>
            </a:r>
            <a:r>
              <a:rPr lang="cs-CZ" dirty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Zuřivec.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Reaksjoner under filmen.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Sledování reakcí na film.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Hva så dere? Refleksjoner.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Čeho jste si všimli? Reflexe.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Si det videre! Til hvem?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Řekni to někomu. Komu? 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Samtale med elever sammen med helsesøster.</a:t>
            </a:r>
            <a:r>
              <a:rPr lang="cs-CZ" dirty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Rozhovor s dětmi a spec.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z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dravotní sestrou/bratrem. 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72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Sikkerhetsplanlegging/ Konsekvenser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Následky. Bezpečnostní plán.</a:t>
            </a:r>
            <a:endParaRPr lang="nb-N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Ikke siste time.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Nikdy poslední hodinu. 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Ikke fredag.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Ne v pátek.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Barnevernet.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OSPOD.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Bekymringsmeldinger.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Nahlášení obavy o dítě. 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Akutte omsorgsovertagelser.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Akutní zásah do rodiny.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Politianmeldelser.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Trestní oznámení.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Rettssak.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Soud.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Samtaler.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Rozhovory.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nb-NO" dirty="0" smtClean="0"/>
              <a:t>Helsesøster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– spec.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z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dravotní sestra/bratr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nb-NO" dirty="0" smtClean="0"/>
              <a:t>Familievern.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– rodinné centrum 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07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000" dirty="0" smtClean="0"/>
              <a:t>Er det lys i tunellen eller er det  toget?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>
                <a:solidFill>
                  <a:schemeClr val="bg2">
                    <a:lumMod val="50000"/>
                  </a:schemeClr>
                </a:solidFill>
              </a:rPr>
              <a:t>Vidíte světlo na konci tunelu nebo přijíždějící vlak? </a:t>
            </a:r>
            <a:endParaRPr lang="nb-NO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761" y="1600200"/>
            <a:ext cx="673247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2924944"/>
            <a:ext cx="8686800" cy="3276600"/>
          </a:xfrm>
          <a:prstGeom prst="rect">
            <a:avLst/>
          </a:prstGeom>
          <a:noFill/>
          <a:ln/>
        </p:spPr>
      </p:pic>
      <p:sp>
        <p:nvSpPr>
          <p:cNvPr id="2" name="TekstSylinder 1"/>
          <p:cNvSpPr txBox="1"/>
          <p:nvPr/>
        </p:nvSpPr>
        <p:spPr>
          <a:xfrm>
            <a:off x="1115616" y="980728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Dersom det er vold, så har </a:t>
            </a:r>
            <a:r>
              <a:rPr lang="nb-NO" sz="2400" dirty="0" err="1" smtClean="0"/>
              <a:t>søren</a:t>
            </a:r>
            <a:r>
              <a:rPr lang="nb-NO" sz="2400" dirty="0" smtClean="0"/>
              <a:t> meg læreren vår brukt mye vold mot oss!</a:t>
            </a:r>
            <a:r>
              <a:rPr lang="cs-CZ" sz="2400" dirty="0" smtClean="0"/>
              <a:t> J</a:t>
            </a:r>
            <a:r>
              <a:rPr lang="nb-NO" sz="2400" dirty="0" smtClean="0"/>
              <a:t>ente 10 år.</a:t>
            </a:r>
            <a:endParaRPr lang="cs-CZ" sz="2400" dirty="0" smtClean="0"/>
          </a:p>
          <a:p>
            <a:pPr algn="r"/>
            <a:r>
              <a:rPr lang="cs-CZ" sz="2400" dirty="0" smtClean="0">
                <a:solidFill>
                  <a:schemeClr val="bg2">
                    <a:lumMod val="50000"/>
                  </a:schemeClr>
                </a:solidFill>
              </a:rPr>
              <a:t>Jestli to, o čem mluvíte je násilí, tak na nás náš učitel páchá hodně násilí. Dívka 10 let </a:t>
            </a:r>
            <a:endParaRPr lang="nb-NO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Utsagn fra barn.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</a:rPr>
              <a:t>Citáty – děti</a:t>
            </a:r>
            <a:endParaRPr lang="nb-NO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smtClean="0"/>
              <a:t>«Ikke fortell </a:t>
            </a:r>
            <a:r>
              <a:rPr lang="nb-NO" dirty="0" err="1" smtClean="0"/>
              <a:t>lærer`n</a:t>
            </a:r>
            <a:r>
              <a:rPr lang="nb-NO" dirty="0" smtClean="0"/>
              <a:t> min om det jeg fortalte, for da mister pappa jobben.» Jente 13 år.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Neříkejte tátovi, co jsem řekla nebo přijde o práci. Dívka 13 let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«Det gjør vondt i hodet mitt når pappa drar meg etter beina over dørstokken» Gutt 12 år.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Bolí mě z toho hlava, když mě táta táhne za nohy přes práh od dveří. Chlapec 12 let 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«Når jeg går i byen er jeg redd for å møte pappa.» Jente 13 år.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Když jdu po městě, bojím se, že potkám tátu. Dívka 13 let. </a:t>
            </a:r>
            <a:endParaRPr lang="nb-NO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203" y="1772816"/>
            <a:ext cx="4219059" cy="43204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36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Utsagn fra barn.</a:t>
            </a:r>
            <a:r>
              <a:rPr lang="cs-CZ" sz="2800" dirty="0" smtClean="0"/>
              <a:t> </a:t>
            </a:r>
            <a:r>
              <a:rPr lang="cs-CZ" sz="2800" dirty="0">
                <a:solidFill>
                  <a:schemeClr val="bg2">
                    <a:lumMod val="50000"/>
                  </a:schemeClr>
                </a:solidFill>
              </a:rPr>
              <a:t>Citáty – děti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«Det er en ting jeg </a:t>
            </a:r>
            <a:r>
              <a:rPr lang="nb-NO" b="1" dirty="0" smtClean="0"/>
              <a:t>ikke</a:t>
            </a:r>
            <a:r>
              <a:rPr lang="nb-NO" dirty="0" smtClean="0"/>
              <a:t> vil snakke om. Hva er det du ikke vil snakke om? Voldtekt.» </a:t>
            </a:r>
            <a:r>
              <a:rPr lang="nb-NO" i="1" dirty="0" smtClean="0"/>
              <a:t>Jente 13</a:t>
            </a:r>
            <a:r>
              <a:rPr lang="cs-CZ" i="1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O jedné věci nechci mluvit. O čem nechceš mluvit? O znásilnění. Dívka 13 let. 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«Du er den første jeg har fortalt det til» Jente 13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Nikdy jsem to ještě nikomu neřekla. Dívka 13 let. </a:t>
            </a:r>
            <a:endParaRPr lang="nb-NO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b-NO" dirty="0" smtClean="0"/>
              <a:t>Begge mine foreldre slår og sparker meg og mine søsken hver dag. Og noen andre vet om det, men de blir også slått av sine foreldre.» </a:t>
            </a:r>
            <a:r>
              <a:rPr lang="nb-NO" i="1" dirty="0" smtClean="0"/>
              <a:t>Gutt 11 år</a:t>
            </a:r>
            <a:r>
              <a:rPr lang="nb-NO" dirty="0" smtClean="0"/>
              <a:t>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Oba i rodiče mě bijí a kopou mě a moje sourozence. Někdo o tom ví, ale jeho také bijí. Chlapec 11 let. </a:t>
            </a:r>
            <a:endParaRPr lang="nb-NO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lassholder for innhold 4" descr="Dersom klær 0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86326" y="1600200"/>
            <a:ext cx="3562348" cy="4525963"/>
          </a:xfrm>
        </p:spPr>
      </p:pic>
      <p:pic>
        <p:nvPicPr>
          <p:cNvPr id="6" name="Picture 3" descr="11102833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60032" y="1269019"/>
            <a:ext cx="3744415" cy="504605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2106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8530</TotalTime>
  <Words>766</Words>
  <Application>Microsoft Office PowerPoint</Application>
  <PresentationFormat>Předvádění na obrazovce (4:3)</PresentationFormat>
  <Paragraphs>62</Paragraphs>
  <Slides>11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Office-tema</vt:lpstr>
      <vt:lpstr>Stein Knudsen og Erik Andreassen 15.9.2016 ATV</vt:lpstr>
      <vt:lpstr>SINNA MANN ZUŘIVEC</vt:lpstr>
      <vt:lpstr>FORARBEID PŘÍPRAVA</vt:lpstr>
      <vt:lpstr>PRAKTISK GJENNOMFØRING plán</vt:lpstr>
      <vt:lpstr>Sikkerhetsplanlegging/ Konsekvenser Následky. Bezpečnostní plán.</vt:lpstr>
      <vt:lpstr>Er det lys i tunellen eller er det  toget?  Vidíte světlo na konci tunelu nebo přijíždějící vlak? </vt:lpstr>
      <vt:lpstr>Prezentace aplikace PowerPoint</vt:lpstr>
      <vt:lpstr>Utsagn fra barn. Citáty – děti</vt:lpstr>
      <vt:lpstr>Utsagn fra barn. Citáty – děti</vt:lpstr>
      <vt:lpstr>Tanker Myšlenky - závěrem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SINNA MANN</dc:title>
  <dc:creator>Bruker</dc:creator>
  <cp:lastModifiedBy>Kateřina Djak</cp:lastModifiedBy>
  <cp:revision>83</cp:revision>
  <cp:lastPrinted>2016-05-21T08:37:54Z</cp:lastPrinted>
  <dcterms:created xsi:type="dcterms:W3CDTF">2012-06-10T12:43:02Z</dcterms:created>
  <dcterms:modified xsi:type="dcterms:W3CDTF">2016-11-29T09:00:58Z</dcterms:modified>
</cp:coreProperties>
</file>